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1"/>
  </p:notesMasterIdLst>
  <p:handoutMasterIdLst>
    <p:handoutMasterId r:id="rId12"/>
  </p:handoutMasterIdLst>
  <p:sldIdLst>
    <p:sldId id="628" r:id="rId2"/>
    <p:sldId id="626" r:id="rId3"/>
    <p:sldId id="627" r:id="rId4"/>
    <p:sldId id="630" r:id="rId5"/>
    <p:sldId id="571" r:id="rId6"/>
    <p:sldId id="572" r:id="rId7"/>
    <p:sldId id="598" r:id="rId8"/>
    <p:sldId id="629" r:id="rId9"/>
    <p:sldId id="631" r:id="rId1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993366"/>
    <a:srgbClr val="FF9900"/>
    <a:srgbClr val="990099"/>
    <a:srgbClr val="FF0066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433" autoAdjust="0"/>
  </p:normalViewPr>
  <p:slideViewPr>
    <p:cSldViewPr>
      <p:cViewPr>
        <p:scale>
          <a:sx n="60" d="100"/>
          <a:sy n="60" d="100"/>
        </p:scale>
        <p:origin x="-165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5596B-CD0D-442F-B0C0-007B49F76FE6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4710B-D3E8-443C-852D-B4B8146C5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FDE92E7-E115-1146-86D2-DD57FA280901}" type="datetimeFigureOut">
              <a:rPr lang="sv-SE"/>
              <a:pPr>
                <a:defRPr/>
              </a:pPr>
              <a:t>2018-11-05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6C8B8B-F01B-804F-89E0-032F4573FF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93144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1200" b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Циљ обуке: </a:t>
            </a:r>
            <a:r>
              <a:rPr lang="sr-Cyrl-R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Јачање</a:t>
            </a:r>
            <a:r>
              <a:rPr lang="sr-Cyrl-RS" sz="1200" b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васпитног и превентивног утицаја шкое;  Оснаживање запослених у образовању за ефикасну подршку развоју личности ученика; Промоција здравих стилова живота; Превенција негативног и развој одговорног понашања ученика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C8B8B-F01B-804F-89E0-032F4573FFFA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Vesna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C8B8B-F01B-804F-89E0-032F4573FFFA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388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C8B8B-F01B-804F-89E0-032F4573FFFA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549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C8B8B-F01B-804F-89E0-032F4573FFFA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549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C8B8B-F01B-804F-89E0-032F4573FFFA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549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A4275C-8705-994D-A6A8-B7DEEC10DB2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esna.petrovic09@gmail.com" TargetMode="External"/><Relationship Id="rId2" Type="http://schemas.openxmlformats.org/officeDocument/2006/relationships/hyperlink" Target="mailto:spomenkac08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mailto:borislavam51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763000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rgbClr val="FF0000"/>
                </a:solidFill>
                <a:latin typeface="+mn-lt"/>
              </a:rPr>
            </a:b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rgbClr val="FF0000"/>
                </a:solidFill>
                <a:latin typeface="+mn-lt"/>
              </a:rPr>
            </a:br>
            <a:r>
              <a:rPr lang="sr-Cyrl-RS" sz="2200" b="1" dirty="0" smtClean="0">
                <a:solidFill>
                  <a:srgbClr val="0066FF"/>
                </a:solidFill>
                <a:latin typeface="+mn-lt"/>
              </a:rPr>
              <a:t>Регионални центар за професионални развој запослених у образовању Ниш</a:t>
            </a:r>
            <a:br>
              <a:rPr lang="sr-Cyrl-RS" sz="2200" b="1" dirty="0" smtClean="0">
                <a:solidFill>
                  <a:srgbClr val="0066FF"/>
                </a:solidFill>
                <a:latin typeface="+mn-lt"/>
              </a:rPr>
            </a:br>
            <a:r>
              <a:rPr lang="en-US" sz="4000" b="1" dirty="0" smtClean="0">
                <a:solidFill>
                  <a:srgbClr val="0066FF"/>
                </a:solidFill>
              </a:rPr>
              <a:t/>
            </a:r>
            <a:br>
              <a:rPr lang="en-US" sz="4000" b="1" dirty="0" smtClean="0">
                <a:solidFill>
                  <a:srgbClr val="0066FF"/>
                </a:solidFill>
              </a:rPr>
            </a:br>
            <a:r>
              <a:rPr lang="sr-Cyrl-RS" b="1" dirty="0" smtClean="0">
                <a:solidFill>
                  <a:srgbClr val="FF0000"/>
                </a:solidFill>
                <a:latin typeface="+mn-lt"/>
              </a:rPr>
              <a:t>ВЕШТИНЕ ЗА АДОЛЕСЦЕНЦИЈУ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  <a:cs typeface="+mj-cs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+mn-lt"/>
                <a:cs typeface="+mj-cs"/>
              </a:rPr>
            </a:br>
            <a:r>
              <a:rPr lang="en-US" sz="3200" b="1" dirty="0" smtClean="0">
                <a:solidFill>
                  <a:srgbClr val="0070C0"/>
                </a:solidFill>
                <a:latin typeface="+mn-lt"/>
                <a:cs typeface="+mj-cs"/>
              </a:rPr>
              <a:t>  </a:t>
            </a:r>
            <a:r>
              <a:rPr lang="sr-Cyrl-RS" sz="3200" b="1" dirty="0" smtClean="0">
                <a:solidFill>
                  <a:srgbClr val="0070C0"/>
                </a:solidFill>
                <a:latin typeface="+mn-lt"/>
                <a:cs typeface="+mj-cs"/>
              </a:rPr>
              <a:t>превенција злоупотребе психоактивних супстанци и ризичног понашања младих</a:t>
            </a:r>
            <a:r>
              <a:rPr lang="sv-SE" sz="4000" b="1" dirty="0">
                <a:solidFill>
                  <a:srgbClr val="0070C0"/>
                </a:solidFill>
                <a:latin typeface="+mn-lt"/>
                <a:cs typeface="+mj-cs"/>
              </a:rPr>
              <a:t/>
            </a:r>
            <a:br>
              <a:rPr lang="sv-SE" sz="4000" b="1" dirty="0">
                <a:solidFill>
                  <a:srgbClr val="0070C0"/>
                </a:solidFill>
                <a:latin typeface="+mn-lt"/>
                <a:cs typeface="+mj-cs"/>
              </a:rPr>
            </a:br>
            <a:r>
              <a:rPr lang="sr-Latn-RS" sz="1800" b="1" dirty="0" smtClean="0">
                <a:solidFill>
                  <a:srgbClr val="0070C0"/>
                </a:solidFill>
                <a:latin typeface="+mn-lt"/>
                <a:cs typeface="+mj-cs"/>
              </a:rPr>
              <a:t/>
            </a:r>
            <a:br>
              <a:rPr lang="sr-Latn-RS" sz="1800" b="1" dirty="0" smtClean="0">
                <a:solidFill>
                  <a:srgbClr val="0070C0"/>
                </a:solidFill>
                <a:latin typeface="+mn-lt"/>
                <a:cs typeface="+mj-cs"/>
              </a:rPr>
            </a:br>
            <a:endParaRPr lang="sv-SE" sz="3600" b="1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934200" cy="2667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sr-Cyrl-RS" sz="10400" b="1" dirty="0" smtClean="0">
              <a:solidFill>
                <a:srgbClr val="0070C0"/>
              </a:solidFill>
              <a:cs typeface="+mn-cs"/>
            </a:endParaRPr>
          </a:p>
          <a:p>
            <a:pPr eaLnBrk="1" hangingPunct="1">
              <a:defRPr/>
            </a:pPr>
            <a:r>
              <a:rPr lang="sr-Cyrl-RS" sz="10400" b="1" dirty="0" smtClean="0">
                <a:solidFill>
                  <a:srgbClr val="0070C0"/>
                </a:solidFill>
                <a:cs typeface="+mn-cs"/>
              </a:rPr>
              <a:t>Тренери:</a:t>
            </a:r>
          </a:p>
          <a:p>
            <a:pPr eaLnBrk="1" hangingPunct="1">
              <a:defRPr/>
            </a:pPr>
            <a:endParaRPr lang="sr-Latn-RS" sz="4800" b="1" dirty="0" smtClean="0">
              <a:solidFill>
                <a:srgbClr val="0070C0"/>
              </a:solidFill>
              <a:cs typeface="+mn-cs"/>
            </a:endParaRPr>
          </a:p>
          <a:p>
            <a:pPr eaLnBrk="1" hangingPunct="1">
              <a:defRPr/>
            </a:pPr>
            <a:r>
              <a:rPr lang="sr-Cyrl-RS" sz="11200" b="1" dirty="0" smtClean="0">
                <a:solidFill>
                  <a:srgbClr val="0070C0"/>
                </a:solidFill>
                <a:cs typeface="+mn-cs"/>
              </a:rPr>
              <a:t>Споменка Ћирић-Јанковић</a:t>
            </a:r>
            <a:endParaRPr lang="sr-Latn-RS" sz="11200" b="1" dirty="0" smtClean="0">
              <a:solidFill>
                <a:srgbClr val="0070C0"/>
              </a:solidFill>
              <a:cs typeface="+mn-cs"/>
            </a:endParaRPr>
          </a:p>
          <a:p>
            <a:pPr eaLnBrk="1" hangingPunct="1">
              <a:defRPr/>
            </a:pPr>
            <a:r>
              <a:rPr lang="sr-Cyrl-RS" sz="11200" b="1" dirty="0" smtClean="0">
                <a:solidFill>
                  <a:srgbClr val="0070C0"/>
                </a:solidFill>
                <a:cs typeface="+mn-cs"/>
              </a:rPr>
              <a:t>Весна Петровић Урошевић</a:t>
            </a:r>
            <a:endParaRPr lang="sr-Latn-RS" sz="11200" b="1" dirty="0" smtClean="0">
              <a:solidFill>
                <a:srgbClr val="0070C0"/>
              </a:solidFill>
              <a:cs typeface="+mn-cs"/>
            </a:endParaRPr>
          </a:p>
          <a:p>
            <a:pPr eaLnBrk="1" hangingPunct="1">
              <a:defRPr/>
            </a:pPr>
            <a:r>
              <a:rPr lang="sr-Cyrl-RS" sz="11200" b="1" dirty="0" smtClean="0">
                <a:solidFill>
                  <a:srgbClr val="0070C0"/>
                </a:solidFill>
              </a:rPr>
              <a:t>Борислава Максимовић</a:t>
            </a:r>
          </a:p>
          <a:p>
            <a:pPr eaLnBrk="1" hangingPunct="1">
              <a:defRPr/>
            </a:pPr>
            <a:r>
              <a:rPr lang="sr-Cyrl-RS" sz="8800" dirty="0" smtClean="0">
                <a:solidFill>
                  <a:schemeClr val="tx1"/>
                </a:solidFill>
              </a:rPr>
              <a:t>п</a:t>
            </a:r>
            <a:r>
              <a:rPr lang="sr-Cyrl-RS" sz="8800" dirty="0" smtClean="0">
                <a:solidFill>
                  <a:schemeClr val="tx1"/>
                </a:solidFill>
                <a:cs typeface="+mn-cs"/>
              </a:rPr>
              <a:t>сихолози, консултанти Канцеларије УН </a:t>
            </a:r>
          </a:p>
          <a:p>
            <a:pPr eaLnBrk="1" hangingPunct="1">
              <a:defRPr/>
            </a:pPr>
            <a:r>
              <a:rPr lang="sr-Cyrl-RS" sz="8800" dirty="0" smtClean="0">
                <a:solidFill>
                  <a:schemeClr val="tx1"/>
                </a:solidFill>
                <a:cs typeface="+mn-cs"/>
              </a:rPr>
              <a:t>за борбу против дроге и криминала у Београду</a:t>
            </a:r>
            <a:endParaRPr lang="sr-Latn-RS" sz="8800" dirty="0" smtClean="0">
              <a:solidFill>
                <a:schemeClr val="tx1"/>
              </a:solidFill>
              <a:cs typeface="+mn-cs"/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 </a:t>
            </a:r>
          </a:p>
          <a:p>
            <a:pPr eaLnBrk="1" hangingPunct="1">
              <a:defRPr/>
            </a:pPr>
            <a:endParaRPr lang="sv-SE" sz="2800" b="1" i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sv-SE" sz="2800" b="1" dirty="0" smtClean="0">
              <a:cs typeface="+mn-cs"/>
            </a:endParaRPr>
          </a:p>
          <a:p>
            <a:pPr eaLnBrk="1" hangingPunct="1">
              <a:defRPr/>
            </a:pPr>
            <a:endParaRPr lang="sv-SE" b="1" dirty="0">
              <a:cs typeface="+mn-cs"/>
            </a:endParaRPr>
          </a:p>
        </p:txBody>
      </p:sp>
      <p:pic>
        <p:nvPicPr>
          <p:cNvPr id="14340" name="Picture 5" descr="n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1295399" cy="11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3810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  <a:latin typeface="+mn-lt"/>
              </a:rPr>
              <a:t>           Министарство просвете, науке и </a:t>
            </a:r>
          </a:p>
          <a:p>
            <a:r>
              <a:rPr lang="sr-Cyrl-RS" sz="2000" dirty="0" smtClean="0">
                <a:solidFill>
                  <a:srgbClr val="FF0000"/>
                </a:solidFill>
                <a:latin typeface="+mn-lt"/>
              </a:rPr>
              <a:t>     технолошког развоја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r-Cyrl-RS" sz="2000" dirty="0" smtClean="0">
                <a:solidFill>
                  <a:srgbClr val="FF0000"/>
                </a:solidFill>
                <a:latin typeface="+mn-lt"/>
              </a:rPr>
              <a:t>Републике Србије</a:t>
            </a:r>
            <a:endParaRPr lang="en-US" sz="2000" dirty="0">
              <a:latin typeface="+mn-lt"/>
            </a:endParaRPr>
          </a:p>
        </p:txBody>
      </p:sp>
      <p:pic>
        <p:nvPicPr>
          <p:cNvPr id="15362" name="Picture 2" descr="Image result for unod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7166"/>
            <a:ext cx="8080375" cy="11668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sv-SE" sz="3600" b="1" dirty="0" smtClean="0">
                <a:solidFill>
                  <a:srgbClr val="FFCC00"/>
                </a:solidFill>
                <a:ea typeface="+mj-ea"/>
                <a:cs typeface="+mj-cs"/>
              </a:rPr>
              <a:t/>
            </a:r>
            <a:br>
              <a:rPr lang="en-US" altLang="sv-SE" sz="3600" b="1" dirty="0" smtClean="0">
                <a:solidFill>
                  <a:srgbClr val="FFCC00"/>
                </a:solidFill>
                <a:ea typeface="+mj-ea"/>
                <a:cs typeface="+mj-cs"/>
              </a:rPr>
            </a:br>
            <a:r>
              <a:rPr lang="sr-Cyrl-RS" altLang="sv-SE" b="1" dirty="0" smtClean="0">
                <a:solidFill>
                  <a:srgbClr val="0070C0"/>
                </a:solidFill>
                <a:ea typeface="+mj-ea"/>
                <a:cs typeface="+mj-cs"/>
              </a:rPr>
              <a:t>Вештине за адолесценцију</a:t>
            </a:r>
            <a:r>
              <a:rPr lang="sr-Cyrl-RS" altLang="sv-SE" sz="3600" b="1" dirty="0" smtClean="0">
                <a:solidFill>
                  <a:srgbClr val="FFCC00"/>
                </a:solidFill>
                <a:ea typeface="+mj-ea"/>
                <a:cs typeface="+mj-cs"/>
              </a:rPr>
              <a:t/>
            </a:r>
            <a:br>
              <a:rPr lang="sr-Cyrl-RS" altLang="sv-SE" sz="3600" b="1" dirty="0" smtClean="0">
                <a:solidFill>
                  <a:srgbClr val="FFCC00"/>
                </a:solidFill>
                <a:ea typeface="+mj-ea"/>
                <a:cs typeface="+mj-cs"/>
              </a:rPr>
            </a:br>
            <a:r>
              <a:rPr lang="sr-Cyrl-RS" altLang="sv-SE" sz="3600" b="1" dirty="0" smtClean="0">
                <a:solidFill>
                  <a:srgbClr val="FF0000"/>
                </a:solidFill>
              </a:rPr>
              <a:t>Међународни програм</a:t>
            </a:r>
            <a:r>
              <a:rPr lang="en-US" altLang="sv-SE" sz="3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sr-Cyrl-RS" altLang="sv-SE" sz="3600" b="1" dirty="0" smtClean="0">
                <a:solidFill>
                  <a:srgbClr val="FF0000"/>
                </a:solidFill>
              </a:rPr>
              <a:t>превенције </a:t>
            </a:r>
            <a:r>
              <a:rPr lang="en-US" altLang="sv-SE" sz="3900" b="1" dirty="0" smtClean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en-US" altLang="sv-SE" sz="3900" b="1" dirty="0" smtClean="0">
                <a:solidFill>
                  <a:srgbClr val="FF0000"/>
                </a:solidFill>
                <a:ea typeface="+mj-ea"/>
                <a:cs typeface="+mj-cs"/>
              </a:rPr>
            </a:br>
            <a:endParaRPr lang="en-US" altLang="sv-SE" sz="3900" dirty="0" smtClean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078038" y="2824163"/>
            <a:ext cx="52641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 sz="2400" smtClean="0">
              <a:latin typeface="Times New Roman" charset="0"/>
              <a:cs typeface="+mn-cs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2286000" y="2554288"/>
            <a:ext cx="49180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 sz="2400" smtClean="0">
              <a:latin typeface="Times New Roman" charset="0"/>
              <a:cs typeface="+mn-cs"/>
            </a:endParaRPr>
          </a:p>
        </p:txBody>
      </p:sp>
      <p:pic>
        <p:nvPicPr>
          <p:cNvPr id="112642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324600" cy="5105400"/>
          </a:xfrm>
          <a:prstGeom prst="rect">
            <a:avLst/>
          </a:prstGeom>
          <a:noFill/>
        </p:spPr>
      </p:pic>
      <p:pic>
        <p:nvPicPr>
          <p:cNvPr id="6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0"/>
            <a:ext cx="7315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RS" sz="4000" b="1" dirty="0" smtClean="0">
                <a:latin typeface="+mn-lt"/>
                <a:cs typeface="+mj-cs"/>
              </a:rPr>
              <a:t>      </a:t>
            </a:r>
            <a:r>
              <a:rPr lang="sv-SE" sz="4000" dirty="0">
                <a:latin typeface="+mn-lt"/>
                <a:cs typeface="+mj-cs"/>
              </a:rPr>
              <a:t/>
            </a:r>
            <a:br>
              <a:rPr lang="sv-SE" sz="4000" dirty="0">
                <a:latin typeface="+mn-lt"/>
                <a:cs typeface="+mj-cs"/>
              </a:rPr>
            </a:br>
            <a:r>
              <a:rPr lang="sr-Cyrl-RS" sz="3600" b="1" dirty="0" smtClean="0">
                <a:solidFill>
                  <a:srgbClr val="FF0000"/>
                </a:solidFill>
                <a:latin typeface="+mn-lt"/>
              </a:rPr>
              <a:t>ВЕШТИНЕ ЗА АДОЛЕСЦЕНЦИЈУ </a:t>
            </a:r>
            <a:r>
              <a:rPr lang="sr-Cyrl-RS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sr-Cyrl-RS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sr-Cyrl-RS" sz="2800" b="1" dirty="0" smtClean="0">
                <a:solidFill>
                  <a:srgbClr val="0070C0"/>
                </a:solidFill>
                <a:latin typeface="+mn-lt"/>
              </a:rPr>
              <a:t>Социјално емоционално учење (СЕЛ)</a:t>
            </a:r>
            <a:r>
              <a:rPr lang="sr-Latn-RS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sr-Latn-RS" sz="2800" b="1" dirty="0" smtClean="0">
                <a:solidFill>
                  <a:srgbClr val="0070C0"/>
                </a:solidFill>
                <a:latin typeface="+mn-lt"/>
              </a:rPr>
            </a:br>
            <a:endParaRPr lang="sv-SE" sz="4000" dirty="0">
              <a:latin typeface="+mn-lt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50292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sr-Cyrl-RS" sz="2800" dirty="0" smtClean="0">
                <a:latin typeface="Perpetua" pitchFamily="18" charset="0"/>
              </a:rPr>
              <a:t> </a:t>
            </a:r>
            <a:r>
              <a:rPr lang="x-none" sz="2800" smtClean="0"/>
              <a:t>Програм  </a:t>
            </a:r>
            <a:r>
              <a:rPr lang="sr-Cyrl-RS" sz="2800" dirty="0" smtClean="0"/>
              <a:t>је </a:t>
            </a:r>
            <a:r>
              <a:rPr lang="x-none" sz="2800" smtClean="0"/>
              <a:t>усмерен на развијање </a:t>
            </a:r>
            <a:r>
              <a:rPr lang="x-none" sz="2800" b="1" smtClean="0">
                <a:solidFill>
                  <a:srgbClr val="FF0000"/>
                </a:solidFill>
              </a:rPr>
              <a:t>социјалних </a:t>
            </a:r>
            <a:r>
              <a:rPr lang="sr-Cyrl-RS" sz="2800" b="1" dirty="0" smtClean="0">
                <a:solidFill>
                  <a:srgbClr val="FF0000"/>
                </a:solidFill>
              </a:rPr>
              <a:t> и емоционалних </a:t>
            </a:r>
            <a:r>
              <a:rPr lang="x-none" sz="2800" b="1" smtClean="0">
                <a:solidFill>
                  <a:srgbClr val="FF0000"/>
                </a:solidFill>
              </a:rPr>
              <a:t>вештина</a:t>
            </a:r>
            <a:r>
              <a:rPr lang="sr-Cyrl-RS" sz="2800" b="1" dirty="0" smtClean="0">
                <a:solidFill>
                  <a:srgbClr val="FF0000"/>
                </a:solidFill>
              </a:rPr>
              <a:t> </a:t>
            </a:r>
            <a:r>
              <a:rPr lang="sr-Cyrl-RS" sz="2800" dirty="0" smtClean="0"/>
              <a:t>у циљу</a:t>
            </a:r>
            <a:r>
              <a:rPr lang="x-none" sz="2800" smtClean="0"/>
              <a:t> </a:t>
            </a:r>
            <a:r>
              <a:rPr lang="sr-Cyrl-RS" sz="2800" dirty="0" smtClean="0"/>
              <a:t>подстицања </a:t>
            </a:r>
            <a:r>
              <a:rPr lang="sr-Cyrl-RS" sz="2800" b="1" dirty="0" smtClean="0"/>
              <a:t>правилног развоја личности детета/ученика</a:t>
            </a:r>
            <a:r>
              <a:rPr lang="sr-Cyrl-RS" sz="2800" dirty="0" smtClean="0"/>
              <a:t> и </a:t>
            </a:r>
            <a:r>
              <a:rPr lang="x-none" sz="2800" b="1" smtClean="0"/>
              <a:t>превенциј</a:t>
            </a:r>
            <a:r>
              <a:rPr lang="sr-Cyrl-RS" sz="2800" b="1" dirty="0" smtClean="0"/>
              <a:t>е</a:t>
            </a:r>
            <a:r>
              <a:rPr lang="x-none" sz="2800" b="1" smtClean="0"/>
              <a:t> злоупотребе ПАС</a:t>
            </a:r>
            <a:r>
              <a:rPr lang="sr-Cyrl-RS" sz="2800" dirty="0" smtClean="0"/>
              <a:t> и </a:t>
            </a:r>
            <a:r>
              <a:rPr lang="sr-Cyrl-RS" sz="2800" b="1" dirty="0" smtClean="0"/>
              <a:t>ризичног понашања</a:t>
            </a:r>
            <a:r>
              <a:rPr lang="sr-Cyrl-RS" sz="2800" dirty="0" smtClean="0"/>
              <a:t>.</a:t>
            </a:r>
            <a:endParaRPr lang="sr-Cyrl-RS" sz="2800" b="1" dirty="0" smtClean="0">
              <a:solidFill>
                <a:srgbClr val="FF0000"/>
              </a:solidFill>
            </a:endParaRPr>
          </a:p>
          <a:p>
            <a:pPr marL="0" indent="0"/>
            <a:r>
              <a:rPr lang="sr-Cyrl-RS" sz="2800" b="1" dirty="0" smtClean="0"/>
              <a:t> </a:t>
            </a:r>
            <a:r>
              <a:rPr lang="x-none" sz="2800" smtClean="0"/>
              <a:t>Намењен </a:t>
            </a:r>
            <a:r>
              <a:rPr lang="sr-Cyrl-RS" sz="2800" dirty="0" smtClean="0"/>
              <a:t>је </a:t>
            </a:r>
            <a:r>
              <a:rPr lang="x-none" sz="2800" smtClean="0"/>
              <a:t>ученицима </a:t>
            </a:r>
            <a:r>
              <a:rPr lang="x-none" sz="2800" b="1" smtClean="0"/>
              <a:t>од </a:t>
            </a:r>
            <a:r>
              <a:rPr lang="sr-Cyrl-RS" sz="2800" b="1" dirty="0" smtClean="0"/>
              <a:t>4</a:t>
            </a:r>
            <a:r>
              <a:rPr lang="x-none" sz="2800" b="1" smtClean="0"/>
              <a:t>. до 8. </a:t>
            </a:r>
            <a:r>
              <a:rPr lang="x-none" sz="2800" smtClean="0"/>
              <a:t>разреда основне школе</a:t>
            </a:r>
            <a:r>
              <a:rPr lang="sr-Cyrl-RS" sz="2800" dirty="0" smtClean="0"/>
              <a:t> и ученицима </a:t>
            </a:r>
            <a:r>
              <a:rPr lang="sr-Cyrl-RS" sz="2800" b="1" dirty="0" smtClean="0"/>
              <a:t>од 1. до 3</a:t>
            </a:r>
            <a:r>
              <a:rPr lang="sr-Cyrl-RS" sz="2800" dirty="0" smtClean="0"/>
              <a:t>. разреда средњих школа</a:t>
            </a:r>
          </a:p>
          <a:p>
            <a:pPr marL="0" indent="0"/>
            <a:r>
              <a:rPr lang="sr-Cyrl-RS" sz="2800" dirty="0" smtClean="0"/>
              <a:t>Програм развија </a:t>
            </a:r>
            <a:r>
              <a:rPr lang="sr-Cyrl-RS" sz="2800" b="1" dirty="0" smtClean="0"/>
              <a:t>међупредметне компетенције</a:t>
            </a:r>
            <a:endParaRPr lang="x-none" sz="2800" b="1" smtClean="0"/>
          </a:p>
          <a:p>
            <a:pPr marL="0" indent="0"/>
            <a:r>
              <a:rPr lang="en-US" sz="2800" dirty="0" smtClean="0"/>
              <a:t> </a:t>
            </a:r>
            <a:r>
              <a:rPr lang="sr-Cyrl-RS" sz="2800" b="1" dirty="0" smtClean="0"/>
              <a:t>Заснован је на међународним стандардима превенције </a:t>
            </a:r>
            <a:r>
              <a:rPr lang="sr-Cyrl-RS" sz="2800" dirty="0" smtClean="0"/>
              <a:t>које су израдили Канцеларија УН за борбу против дроге и криминала  (УНОДЦ) и Светска здравствена организација</a:t>
            </a:r>
          </a:p>
          <a:p>
            <a:pPr eaLnBrk="1" hangingPunct="1">
              <a:buNone/>
              <a:defRPr/>
            </a:pPr>
            <a:endParaRPr lang="sv-SE" altLang="sv-SE" sz="2800" dirty="0" smtClean="0"/>
          </a:p>
          <a:p>
            <a:pPr eaLnBrk="1" hangingPunct="1">
              <a:defRPr/>
            </a:pPr>
            <a:endParaRPr lang="sv-SE" altLang="sv-SE" sz="2400" dirty="0" smtClean="0"/>
          </a:p>
          <a:p>
            <a:pPr eaLnBrk="1" hangingPunct="1">
              <a:defRPr/>
            </a:pPr>
            <a:endParaRPr lang="sv-SE" altLang="sv-SE" sz="2800" dirty="0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sv-SE" altLang="sv-SE" sz="2400" dirty="0" smtClean="0">
              <a:ea typeface="+mn-ea"/>
              <a:cs typeface="+mn-cs"/>
            </a:endParaRPr>
          </a:p>
          <a:p>
            <a:pPr eaLnBrk="1" hangingPunct="1">
              <a:buNone/>
              <a:defRPr/>
            </a:pPr>
            <a:endParaRPr lang="sv-SE" altLang="sv-SE" sz="2800" dirty="0" smtClean="0"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sv-SE" altLang="sv-SE" sz="2400" b="1" dirty="0" smtClean="0">
              <a:latin typeface="Times New Roman" pitchFamily="18" charset="0"/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sv-SE" altLang="sv-SE" b="1" dirty="0" smtClean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968365"/>
            <a:ext cx="1676400" cy="88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VESTINE ZA ADOLESCENCIU\foto tulipin\180914 UNODC Tulip Inn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76662"/>
            <a:ext cx="6324600" cy="35587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0"/>
            <a:ext cx="8305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sr-Cyrl-RS" sz="2800" dirty="0" smtClean="0">
                <a:latin typeface="+mn-lt"/>
              </a:rPr>
              <a:t>*</a:t>
            </a:r>
            <a:r>
              <a:rPr lang="sr-Cyrl-RS" sz="2800" b="0" dirty="0" smtClean="0">
                <a:latin typeface="+mn-lt"/>
              </a:rPr>
              <a:t>УНОДЦ (Канцеларија Уједињених нација за борбу против дроге и криминала) и МПНТР (Министарство просвете, науке и технолошког развоја) овај програм реализују од 2014.г.</a:t>
            </a:r>
          </a:p>
          <a:p>
            <a:pPr marL="0" indent="0"/>
            <a:endParaRPr lang="sr-Cyrl-RS" sz="1000" b="0" dirty="0" smtClean="0">
              <a:latin typeface="+mn-lt"/>
            </a:endParaRPr>
          </a:p>
          <a:p>
            <a:pPr marL="0" indent="0"/>
            <a:r>
              <a:rPr lang="sr-Cyrl-RS" sz="2800" b="0" dirty="0" smtClean="0">
                <a:latin typeface="+mn-lt"/>
              </a:rPr>
              <a:t> *У Стручном упутству министра просвете ово је један од препоручених програма превенције  за рад у школама</a:t>
            </a:r>
            <a:endParaRPr lang="en-US" sz="2800" b="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229600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RS" sz="4000" b="1" dirty="0" smtClean="0">
                <a:latin typeface="+mn-lt"/>
                <a:cs typeface="+mj-cs"/>
              </a:rPr>
              <a:t>      </a:t>
            </a:r>
            <a:r>
              <a:rPr lang="sv-SE" sz="4000" dirty="0">
                <a:latin typeface="+mn-lt"/>
                <a:cs typeface="+mj-cs"/>
              </a:rPr>
              <a:t/>
            </a:r>
            <a:br>
              <a:rPr lang="sv-SE" sz="4000" dirty="0">
                <a:latin typeface="+mn-lt"/>
                <a:cs typeface="+mj-cs"/>
              </a:rPr>
            </a:br>
            <a:r>
              <a:rPr lang="sr-Cyrl-RS" sz="3100" b="1" dirty="0" smtClean="0">
                <a:solidFill>
                  <a:srgbClr val="FF0000"/>
                </a:solidFill>
                <a:latin typeface="+mn-lt"/>
              </a:rPr>
              <a:t>ВЕШТИНЕ ЗА АДОЛЕСЦЕНЦИЈУ </a:t>
            </a:r>
            <a:r>
              <a:rPr lang="sr-Cyrl-RS" sz="2800" b="1" dirty="0" smtClean="0">
                <a:solidFill>
                  <a:srgbClr val="FF0000"/>
                </a:solidFill>
                <a:latin typeface="+mn-lt"/>
              </a:rPr>
              <a:t>– примена програма</a:t>
            </a:r>
            <a:r>
              <a:rPr lang="sr-Cyrl-RS" sz="2800" b="1" dirty="0" smtClean="0">
                <a:solidFill>
                  <a:srgbClr val="FF0000"/>
                </a:solidFill>
                <a:latin typeface="+mn-lt"/>
                <a:cs typeface="+mj-cs"/>
              </a:rPr>
              <a:t> </a:t>
            </a:r>
            <a:r>
              <a:rPr lang="sv-SE" sz="5400" b="1" dirty="0" smtClean="0"/>
              <a:t/>
            </a:r>
            <a:br>
              <a:rPr lang="sv-SE" sz="5400" b="1" dirty="0" smtClean="0"/>
            </a:br>
            <a:endParaRPr lang="sv-SE" sz="4000" dirty="0">
              <a:latin typeface="+mn-lt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5410200"/>
          </a:xfrm>
        </p:spPr>
        <p:txBody>
          <a:bodyPr>
            <a:normAutofit/>
          </a:bodyPr>
          <a:lstStyle/>
          <a:p>
            <a:pPr marL="0" indent="0"/>
            <a:r>
              <a:rPr lang="x-none" sz="2600" smtClean="0"/>
              <a:t>Програм  </a:t>
            </a:r>
            <a:r>
              <a:rPr lang="x-none" sz="2600" b="1" i="1" smtClean="0">
                <a:solidFill>
                  <a:schemeClr val="accent1"/>
                </a:solidFill>
              </a:rPr>
              <a:t>Вештине за адолесценцију </a:t>
            </a:r>
            <a:r>
              <a:rPr lang="x-none" sz="2600" b="1" smtClean="0">
                <a:solidFill>
                  <a:schemeClr val="accent1"/>
                </a:solidFill>
              </a:rPr>
              <a:t> </a:t>
            </a:r>
            <a:r>
              <a:rPr lang="x-none" sz="2600" smtClean="0"/>
              <a:t>је </a:t>
            </a:r>
            <a:r>
              <a:rPr lang="sr-Cyrl-RS" sz="2600" dirty="0" smtClean="0"/>
              <a:t>реализован као </a:t>
            </a:r>
            <a:r>
              <a:rPr lang="sr-Cyrl-RS" sz="2600" b="1" dirty="0" smtClean="0">
                <a:solidFill>
                  <a:srgbClr val="0070C0"/>
                </a:solidFill>
              </a:rPr>
              <a:t>пилот пројекат </a:t>
            </a:r>
            <a:r>
              <a:rPr lang="sr-Cyrl-RS" sz="2600" dirty="0" smtClean="0"/>
              <a:t>од јула 2014. до јула 2015. године</a:t>
            </a:r>
          </a:p>
          <a:p>
            <a:pPr marL="0" indent="0"/>
            <a:r>
              <a:rPr lang="sr-Cyrl-RS" sz="2600" dirty="0" smtClean="0"/>
              <a:t>У пилот фази едуковано је </a:t>
            </a:r>
            <a:r>
              <a:rPr lang="sr-Cyrl-RS" sz="2600" b="1" dirty="0" smtClean="0">
                <a:solidFill>
                  <a:srgbClr val="0070C0"/>
                </a:solidFill>
              </a:rPr>
              <a:t>75 едукатора </a:t>
            </a:r>
            <a:r>
              <a:rPr lang="sr-Cyrl-RS" sz="2600" dirty="0" smtClean="0"/>
              <a:t>у 2 општине</a:t>
            </a:r>
          </a:p>
          <a:p>
            <a:pPr marL="0" indent="0"/>
            <a:r>
              <a:rPr lang="sr-Cyrl-RS" sz="2600" dirty="0" smtClean="0"/>
              <a:t> Приручник је </a:t>
            </a:r>
            <a:r>
              <a:rPr lang="sr-Cyrl-RS" sz="2600" b="1" dirty="0" smtClean="0">
                <a:solidFill>
                  <a:srgbClr val="0070C0"/>
                </a:solidFill>
              </a:rPr>
              <a:t>културолошки адаптиран</a:t>
            </a:r>
            <a:endParaRPr lang="sr-Cyrl-RS" sz="2600" dirty="0" smtClean="0"/>
          </a:p>
          <a:p>
            <a:pPr marL="0" indent="0"/>
            <a:r>
              <a:rPr lang="sr-Cyrl-RS" sz="2600" dirty="0" smtClean="0"/>
              <a:t> Програм садржи </a:t>
            </a:r>
            <a:r>
              <a:rPr lang="sr-Cyrl-RS" sz="2600" b="1" dirty="0" smtClean="0">
                <a:solidFill>
                  <a:srgbClr val="0070C0"/>
                </a:solidFill>
              </a:rPr>
              <a:t>40 радионица</a:t>
            </a:r>
            <a:endParaRPr lang="x-none" sz="2600" b="1" smtClean="0">
              <a:solidFill>
                <a:srgbClr val="0070C0"/>
              </a:solidFill>
            </a:endParaRPr>
          </a:p>
          <a:p>
            <a:pPr marL="0" indent="0"/>
            <a:r>
              <a:rPr lang="sr-Cyrl-RS" sz="2600" dirty="0" smtClean="0"/>
              <a:t> Програм је акредитован код ЗУОВ (2016/17 и 2017/18; 2018/19, 2019/20 и 2020/21.г.)</a:t>
            </a:r>
          </a:p>
          <a:p>
            <a:pPr marL="0" indent="0"/>
            <a:r>
              <a:rPr lang="sr-Cyrl-RS" sz="2600" dirty="0" smtClean="0"/>
              <a:t>До сада је едуковано  </a:t>
            </a:r>
            <a:r>
              <a:rPr lang="sr-Cyrl-RS" sz="2600" b="1" dirty="0" smtClean="0">
                <a:solidFill>
                  <a:srgbClr val="0070C0"/>
                </a:solidFill>
              </a:rPr>
              <a:t>више од 250 наставника</a:t>
            </a:r>
            <a:endParaRPr lang="x-none" sz="2600" b="1" smtClean="0">
              <a:solidFill>
                <a:srgbClr val="0070C0"/>
              </a:solidFill>
            </a:endParaRPr>
          </a:p>
          <a:p>
            <a:pPr marL="0" indent="0"/>
            <a:r>
              <a:rPr lang="sr-Cyrl-RS" sz="2600" dirty="0" smtClean="0"/>
              <a:t> Примењује се у  више градова у Србији</a:t>
            </a:r>
          </a:p>
          <a:p>
            <a:pPr marL="0" indent="0"/>
            <a:r>
              <a:rPr lang="sr-Cyrl-RS" sz="2600" dirty="0" smtClean="0"/>
              <a:t>Добро је прихваћен од </a:t>
            </a:r>
            <a:r>
              <a:rPr lang="sr-Cyrl-RS" sz="2600" b="1" dirty="0" smtClean="0">
                <a:solidFill>
                  <a:srgbClr val="0070C0"/>
                </a:solidFill>
              </a:rPr>
              <a:t>младих, наставника и родитеља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sv-SE" altLang="sv-SE" sz="2800" dirty="0" smtClean="0"/>
          </a:p>
          <a:p>
            <a:pPr eaLnBrk="1" hangingPunct="1">
              <a:defRPr/>
            </a:pPr>
            <a:endParaRPr lang="sv-SE" altLang="sv-SE" sz="2400" dirty="0" smtClean="0"/>
          </a:p>
          <a:p>
            <a:pPr eaLnBrk="1" hangingPunct="1">
              <a:defRPr/>
            </a:pPr>
            <a:endParaRPr lang="sv-SE" altLang="sv-SE" sz="2800" dirty="0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sv-SE" altLang="sv-SE" sz="2400" dirty="0" smtClean="0">
              <a:ea typeface="+mn-ea"/>
              <a:cs typeface="+mn-cs"/>
            </a:endParaRPr>
          </a:p>
          <a:p>
            <a:pPr eaLnBrk="1" hangingPunct="1">
              <a:buNone/>
              <a:defRPr/>
            </a:pPr>
            <a:endParaRPr lang="sv-SE" altLang="sv-SE" sz="2800" dirty="0" smtClean="0"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sv-SE" altLang="sv-SE" sz="2400" b="1" dirty="0" smtClean="0">
              <a:latin typeface="Times New Roman" pitchFamily="18" charset="0"/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sv-SE" altLang="sv-SE" b="1" dirty="0" smtClean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1816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DSC03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5143500"/>
            <a:ext cx="2286000" cy="1714500"/>
          </a:xfrm>
          <a:prstGeom prst="rect">
            <a:avLst/>
          </a:prstGeom>
        </p:spPr>
      </p:pic>
      <p:pic>
        <p:nvPicPr>
          <p:cNvPr id="16" name="Picture 15" descr="DSC03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5105400"/>
            <a:ext cx="2133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r-Latn-RS" sz="4000" b="1" dirty="0" smtClean="0">
                <a:latin typeface="+mn-lt"/>
                <a:cs typeface="+mj-cs"/>
              </a:rPr>
              <a:t>      </a:t>
            </a:r>
            <a:r>
              <a:rPr lang="sv-SE" sz="4000" dirty="0">
                <a:latin typeface="+mn-lt"/>
                <a:cs typeface="+mj-cs"/>
              </a:rPr>
              <a:t/>
            </a:r>
            <a:br>
              <a:rPr lang="sv-SE" sz="4000" dirty="0">
                <a:latin typeface="+mn-lt"/>
                <a:cs typeface="+mj-cs"/>
              </a:rPr>
            </a:br>
            <a:r>
              <a:rPr lang="sr-Cyrl-RS" sz="2800" b="1" dirty="0" smtClean="0">
                <a:solidFill>
                  <a:srgbClr val="0070C0"/>
                </a:solidFill>
                <a:latin typeface="+mn-lt"/>
                <a:cs typeface="+mj-cs"/>
              </a:rPr>
              <a:t> </a:t>
            </a:r>
            <a:r>
              <a:rPr lang="sr-Cyrl-RS" sz="3600" b="1" dirty="0" smtClean="0">
                <a:solidFill>
                  <a:srgbClr val="0070C0"/>
                </a:solidFill>
                <a:latin typeface="+mn-lt"/>
              </a:rPr>
              <a:t>РЕЗУЛТАТИ ПРЕ И ПОСТ ТЕСТА </a:t>
            </a:r>
            <a:r>
              <a:rPr lang="sr-Cyrl-RS" sz="3600" b="1" dirty="0" smtClean="0">
                <a:solidFill>
                  <a:srgbClr val="0070C0"/>
                </a:solidFill>
                <a:latin typeface="+mn-lt"/>
                <a:cs typeface="+mj-cs"/>
              </a:rPr>
              <a:t> </a:t>
            </a:r>
            <a:r>
              <a:rPr lang="sv-SE" sz="5400" b="1" dirty="0" smtClean="0"/>
              <a:t/>
            </a:r>
            <a:br>
              <a:rPr lang="sv-SE" sz="5400" b="1" dirty="0" smtClean="0"/>
            </a:br>
            <a:endParaRPr lang="sv-SE" sz="4000" dirty="0">
              <a:latin typeface="+mn-lt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lvl="0" indent="0"/>
            <a:r>
              <a:rPr lang="x-none" sz="2800" b="1" smtClean="0">
                <a:solidFill>
                  <a:schemeClr val="accent1"/>
                </a:solidFill>
                <a:latin typeface="Perpetua" pitchFamily="18" charset="0"/>
              </a:rPr>
              <a:t> </a:t>
            </a:r>
            <a:r>
              <a:rPr lang="sr-Cyrl-RS" sz="2800" dirty="0" smtClean="0">
                <a:solidFill>
                  <a:srgbClr val="000000"/>
                </a:solidFill>
              </a:rPr>
              <a:t>З</a:t>
            </a:r>
            <a:r>
              <a:rPr lang="x-none" sz="2800" smtClean="0">
                <a:solidFill>
                  <a:srgbClr val="000000"/>
                </a:solidFill>
              </a:rPr>
              <a:t>начајно </a:t>
            </a:r>
            <a:r>
              <a:rPr lang="sr-Cyrl-RS" sz="2800" dirty="0" smtClean="0">
                <a:solidFill>
                  <a:srgbClr val="000000"/>
                </a:solidFill>
              </a:rPr>
              <a:t>је </a:t>
            </a:r>
            <a:r>
              <a:rPr lang="x-none" sz="2800" smtClean="0">
                <a:solidFill>
                  <a:srgbClr val="000000"/>
                </a:solidFill>
              </a:rPr>
              <a:t>унапређе</a:t>
            </a:r>
            <a:r>
              <a:rPr lang="sr-Cyrl-RS" sz="2800" dirty="0" smtClean="0">
                <a:solidFill>
                  <a:srgbClr val="000000"/>
                </a:solidFill>
              </a:rPr>
              <a:t>но</a:t>
            </a:r>
            <a:r>
              <a:rPr lang="x-none" sz="2800" smtClean="0">
                <a:solidFill>
                  <a:srgbClr val="000000"/>
                </a:solidFill>
              </a:rPr>
              <a:t> </a:t>
            </a:r>
            <a:r>
              <a:rPr lang="x-none" sz="2800" b="1" smtClean="0">
                <a:solidFill>
                  <a:srgbClr val="0070C0"/>
                </a:solidFill>
              </a:rPr>
              <a:t>увиђање штетности </a:t>
            </a:r>
            <a:r>
              <a:rPr lang="sr-Cyrl-RS" sz="2800" b="1" dirty="0" smtClean="0">
                <a:solidFill>
                  <a:srgbClr val="0070C0"/>
                </a:solidFill>
              </a:rPr>
              <a:t> употребе ПАС , нарочито</a:t>
            </a:r>
            <a:r>
              <a:rPr lang="x-none" sz="2800" b="1" smtClean="0">
                <a:solidFill>
                  <a:srgbClr val="0070C0"/>
                </a:solidFill>
              </a:rPr>
              <a:t> алкохола </a:t>
            </a:r>
            <a:endParaRPr lang="sr-Cyrl-RS" sz="2800" b="1" dirty="0" smtClean="0">
              <a:solidFill>
                <a:srgbClr val="0070C0"/>
              </a:solidFill>
            </a:endParaRPr>
          </a:p>
          <a:p>
            <a:pPr marL="0" lvl="0" indent="0"/>
            <a:r>
              <a:rPr lang="x-none" sz="2800" smtClean="0">
                <a:solidFill>
                  <a:srgbClr val="000000"/>
                </a:solidFill>
              </a:rPr>
              <a:t>З</a:t>
            </a:r>
            <a:r>
              <a:rPr lang="sr-Cyrl-RS" sz="2800" dirty="0" smtClean="0">
                <a:solidFill>
                  <a:srgbClr val="000000"/>
                </a:solidFill>
              </a:rPr>
              <a:t>начајно </a:t>
            </a:r>
            <a:r>
              <a:rPr lang="x-none" sz="2800" smtClean="0">
                <a:solidFill>
                  <a:srgbClr val="0070C0"/>
                </a:solidFill>
              </a:rPr>
              <a:t>је  </a:t>
            </a:r>
            <a:r>
              <a:rPr lang="x-none" sz="2800" b="1" smtClean="0">
                <a:solidFill>
                  <a:srgbClr val="0070C0"/>
                </a:solidFill>
              </a:rPr>
              <a:t>унапређе</a:t>
            </a:r>
            <a:r>
              <a:rPr lang="sr-Cyrl-RS" sz="2800" b="1" dirty="0" smtClean="0">
                <a:solidFill>
                  <a:srgbClr val="0070C0"/>
                </a:solidFill>
              </a:rPr>
              <a:t>на</a:t>
            </a:r>
            <a:r>
              <a:rPr lang="x-none" sz="2800" b="1" smtClean="0">
                <a:solidFill>
                  <a:srgbClr val="0070C0"/>
                </a:solidFill>
              </a:rPr>
              <a:t> вештина одбијања притиска </a:t>
            </a:r>
            <a:r>
              <a:rPr lang="sr-Cyrl-RS" sz="2800" b="1" dirty="0" smtClean="0">
                <a:solidFill>
                  <a:srgbClr val="0070C0"/>
                </a:solidFill>
              </a:rPr>
              <a:t>вршњака</a:t>
            </a:r>
            <a:endParaRPr lang="x-none" sz="2800" b="1" smtClean="0">
              <a:solidFill>
                <a:srgbClr val="0070C0"/>
              </a:solidFill>
            </a:endParaRPr>
          </a:p>
          <a:p>
            <a:pPr marL="0" indent="0"/>
            <a:r>
              <a:rPr lang="sr-Cyrl-RS" sz="2800" dirty="0" smtClean="0"/>
              <a:t> </a:t>
            </a:r>
            <a:r>
              <a:rPr lang="sr-Cyrl-RS" sz="2800" b="1" dirty="0" smtClean="0">
                <a:solidFill>
                  <a:srgbClr val="0070C0"/>
                </a:solidFill>
              </a:rPr>
              <a:t>Намера коришћења </a:t>
            </a:r>
            <a:r>
              <a:rPr lang="sr-Cyrl-RS" sz="2800" dirty="0" smtClean="0"/>
              <a:t>– повећан број ученика </a:t>
            </a:r>
            <a:r>
              <a:rPr lang="sr-Cyrl-RS" sz="2800" b="1" dirty="0" smtClean="0">
                <a:solidFill>
                  <a:srgbClr val="0070C0"/>
                </a:solidFill>
              </a:rPr>
              <a:t>који имају  одлуку да не користе ПАС</a:t>
            </a:r>
          </a:p>
          <a:p>
            <a:pPr marL="0" indent="0"/>
            <a:r>
              <a:rPr lang="sr-Cyrl-RS" sz="2800" dirty="0" smtClean="0"/>
              <a:t>Нема статистички значајне разлике у ставовома о коришћењу ПАС између двојчица и дечака</a:t>
            </a:r>
            <a:endParaRPr lang="en-US" sz="2800" dirty="0" smtClean="0"/>
          </a:p>
          <a:p>
            <a:pPr eaLnBrk="1" hangingPunct="1">
              <a:defRPr/>
            </a:pPr>
            <a:endParaRPr lang="sv-SE" altLang="sv-SE" sz="2800" dirty="0" smtClean="0"/>
          </a:p>
          <a:p>
            <a:pPr eaLnBrk="1" hangingPunct="1">
              <a:defRPr/>
            </a:pPr>
            <a:endParaRPr lang="sv-SE" altLang="sv-SE" sz="2400" dirty="0" smtClean="0"/>
          </a:p>
          <a:p>
            <a:pPr eaLnBrk="1" hangingPunct="1">
              <a:defRPr/>
            </a:pPr>
            <a:endParaRPr lang="sv-SE" altLang="sv-SE" sz="2800" dirty="0" smtClean="0"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sv-SE" altLang="sv-SE" sz="2400" dirty="0" smtClean="0">
              <a:ea typeface="+mn-ea"/>
              <a:cs typeface="+mn-cs"/>
            </a:endParaRPr>
          </a:p>
          <a:p>
            <a:pPr eaLnBrk="1" hangingPunct="1">
              <a:buNone/>
              <a:defRPr/>
            </a:pPr>
            <a:endParaRPr lang="sv-SE" altLang="sv-SE" sz="2800" dirty="0" smtClean="0"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sv-SE" altLang="sv-SE" sz="2400" b="1" dirty="0" smtClean="0">
              <a:latin typeface="Times New Roman" pitchFamily="18" charset="0"/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sv-SE" altLang="sv-SE" b="1" dirty="0" smtClean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 descr="DSC_0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599" y="5105400"/>
            <a:ext cx="2554941" cy="1447800"/>
          </a:xfrm>
          <a:prstGeom prst="rect">
            <a:avLst/>
          </a:prstGeom>
        </p:spPr>
      </p:pic>
      <p:pic>
        <p:nvPicPr>
          <p:cNvPr id="9" name="Picture 8" descr="DSC_05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60764" y="5105400"/>
            <a:ext cx="2612540" cy="151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Cyrl-RS" sz="3200" b="1" dirty="0" smtClean="0">
                <a:solidFill>
                  <a:srgbClr val="0070C0"/>
                </a:solidFill>
                <a:latin typeface="+mn-lt"/>
              </a:rPr>
              <a:t>Акредитација  ЗУОВ 2018-2021 </a:t>
            </a:r>
            <a:br>
              <a:rPr lang="sr-Cyrl-R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sr-Cyrl-RS" sz="2700" b="1" dirty="0" smtClean="0">
                <a:solidFill>
                  <a:srgbClr val="FF0000"/>
                </a:solidFill>
                <a:latin typeface="+mn-lt"/>
              </a:rPr>
              <a:t>Регионални центар </a:t>
            </a:r>
            <a:br>
              <a:rPr lang="sr-Cyrl-RS" sz="2700" b="1" dirty="0" smtClean="0">
                <a:solidFill>
                  <a:srgbClr val="FF0000"/>
                </a:solidFill>
                <a:latin typeface="+mn-lt"/>
              </a:rPr>
            </a:br>
            <a:r>
              <a:rPr lang="sr-Cyrl-RS" sz="2700" b="1" dirty="0" smtClean="0">
                <a:solidFill>
                  <a:srgbClr val="FF0000"/>
                </a:solidFill>
                <a:latin typeface="+mn-lt"/>
              </a:rPr>
              <a:t>за професионални развој запослених у образовању Ниш</a:t>
            </a:r>
            <a:endParaRPr lang="sv-SE" sz="2700" b="1" dirty="0">
              <a:solidFill>
                <a:srgbClr val="FF0000"/>
              </a:solidFill>
              <a:latin typeface="+mn-lt"/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 </a:t>
            </a:r>
            <a:r>
              <a:rPr lang="sr-Cyrl-RS" sz="28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sr-Cyrl-RS" sz="2800" b="1" dirty="0" smtClean="0">
                <a:solidFill>
                  <a:srgbClr val="0070C0"/>
                </a:solidFill>
              </a:rPr>
              <a:t>ВЕШТИНЕ ЗА АДОЛЕСЦЕНЦИЈУ</a:t>
            </a:r>
            <a:r>
              <a:rPr lang="sr-Cyrl-RS" sz="2800" b="1" dirty="0" smtClean="0">
                <a:solidFill>
                  <a:srgbClr val="0070C0"/>
                </a:solidFill>
              </a:rPr>
              <a:t>’- </a:t>
            </a:r>
            <a:endParaRPr lang="sr-Cyrl-RS" sz="2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sr-Cyrl-RS" sz="2800" b="1" dirty="0" smtClean="0">
                <a:solidFill>
                  <a:srgbClr val="0070C0"/>
                </a:solidFill>
              </a:rPr>
              <a:t>превенција </a:t>
            </a:r>
            <a:r>
              <a:rPr lang="sr-Cyrl-RS" sz="2800" b="1" dirty="0" smtClean="0">
                <a:solidFill>
                  <a:srgbClr val="0070C0"/>
                </a:solidFill>
              </a:rPr>
              <a:t>злоупотребе  психоактивних супстанци </a:t>
            </a:r>
            <a:endParaRPr lang="sr-Cyrl-RS" sz="2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sr-Cyrl-RS" sz="2800" b="1" dirty="0" smtClean="0">
                <a:solidFill>
                  <a:srgbClr val="0070C0"/>
                </a:solidFill>
              </a:rPr>
              <a:t>и </a:t>
            </a:r>
            <a:r>
              <a:rPr lang="sr-Cyrl-RS" sz="2800" b="1" dirty="0" smtClean="0">
                <a:solidFill>
                  <a:srgbClr val="0070C0"/>
                </a:solidFill>
              </a:rPr>
              <a:t>ризичног понашања младих</a:t>
            </a:r>
            <a:r>
              <a:rPr lang="en-US" sz="2800" b="1" dirty="0" smtClean="0">
                <a:solidFill>
                  <a:srgbClr val="0070C0"/>
                </a:solidFill>
              </a:rPr>
              <a:t>"</a:t>
            </a:r>
            <a:r>
              <a:rPr lang="en-US" sz="2800" dirty="0" smtClean="0">
                <a:solidFill>
                  <a:srgbClr val="0070C0"/>
                </a:solidFill>
              </a:rPr>
              <a:t> </a:t>
            </a:r>
            <a:endParaRPr lang="sr-Cyrl-RS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Cyrl-RS" sz="2800" dirty="0" smtClean="0">
                <a:solidFill>
                  <a:srgbClr val="0070C0"/>
                </a:solidFill>
              </a:rPr>
              <a:t>             </a:t>
            </a:r>
            <a:r>
              <a:rPr lang="sr-Cyrl-RS" sz="2800" dirty="0" smtClean="0">
                <a:solidFill>
                  <a:srgbClr val="0070C0"/>
                </a:solidFill>
              </a:rPr>
              <a:t>                 </a:t>
            </a:r>
            <a:r>
              <a:rPr lang="sr-Cyrl-RS" sz="2400" b="1" dirty="0" smtClean="0">
                <a:solidFill>
                  <a:srgbClr val="0066FF"/>
                </a:solidFill>
              </a:rPr>
              <a:t>Каталог </a:t>
            </a:r>
            <a:r>
              <a:rPr lang="sr-Cyrl-RS" sz="2400" b="1" dirty="0" smtClean="0">
                <a:solidFill>
                  <a:srgbClr val="0066FF"/>
                </a:solidFill>
              </a:rPr>
              <a:t>ЗУОВ</a:t>
            </a:r>
            <a:r>
              <a:rPr lang="en-US" sz="2400" b="1" dirty="0" smtClean="0">
                <a:solidFill>
                  <a:srgbClr val="0066FF"/>
                </a:solidFill>
              </a:rPr>
              <a:t> , </a:t>
            </a:r>
            <a:r>
              <a:rPr lang="sr-Cyrl-RS" sz="2400" b="1" dirty="0" smtClean="0">
                <a:solidFill>
                  <a:srgbClr val="0066FF"/>
                </a:solidFill>
              </a:rPr>
              <a:t>редни број </a:t>
            </a:r>
            <a:r>
              <a:rPr lang="en-US" sz="2400" b="1" dirty="0" smtClean="0">
                <a:solidFill>
                  <a:srgbClr val="0066FF"/>
                </a:solidFill>
              </a:rPr>
              <a:t>15 </a:t>
            </a:r>
            <a:endParaRPr lang="sr-Cyrl-RS" sz="2400" b="1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sr-Cyrl-RS" sz="2400" b="1" dirty="0" smtClean="0">
                <a:solidFill>
                  <a:srgbClr val="0066FF"/>
                </a:solidFill>
              </a:rPr>
              <a:t>                 </a:t>
            </a:r>
            <a:r>
              <a:rPr lang="sr-Cyrl-RS" sz="2400" b="1" dirty="0" smtClean="0">
                <a:solidFill>
                  <a:srgbClr val="0066FF"/>
                </a:solidFill>
              </a:rPr>
              <a:t>                 компетенција</a:t>
            </a:r>
            <a:r>
              <a:rPr lang="en-US" sz="2400" b="1" dirty="0" smtClean="0">
                <a:solidFill>
                  <a:srgbClr val="0066FF"/>
                </a:solidFill>
              </a:rPr>
              <a:t>: K3, </a:t>
            </a:r>
            <a:r>
              <a:rPr lang="sr-Cyrl-RS" sz="2400" b="1" dirty="0" smtClean="0">
                <a:solidFill>
                  <a:srgbClr val="0066FF"/>
                </a:solidFill>
              </a:rPr>
              <a:t>приоритет</a:t>
            </a:r>
            <a:r>
              <a:rPr lang="en-US" sz="2400" b="1" dirty="0" smtClean="0">
                <a:solidFill>
                  <a:srgbClr val="0066FF"/>
                </a:solidFill>
              </a:rPr>
              <a:t>: </a:t>
            </a:r>
            <a:r>
              <a:rPr lang="en-US" sz="2400" b="1" dirty="0" smtClean="0">
                <a:solidFill>
                  <a:srgbClr val="0066FF"/>
                </a:solidFill>
              </a:rPr>
              <a:t>4</a:t>
            </a:r>
            <a:r>
              <a:rPr lang="sr-Latn-RS" sz="2400" b="1" dirty="0" smtClean="0">
                <a:solidFill>
                  <a:srgbClr val="0066FF"/>
                </a:solidFill>
              </a:rPr>
              <a:t> </a:t>
            </a:r>
            <a:endParaRPr lang="sr-Cyrl-RS" sz="2400" b="1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sr-Cyrl-RS" sz="2400" b="1" dirty="0" smtClean="0">
                <a:solidFill>
                  <a:srgbClr val="0066FF"/>
                </a:solidFill>
              </a:rPr>
              <a:t>                                             </a:t>
            </a:r>
            <a:r>
              <a:rPr lang="sr-Latn-RS" sz="2400" b="1" dirty="0" smtClean="0">
                <a:solidFill>
                  <a:srgbClr val="0066FF"/>
                </a:solidFill>
              </a:rPr>
              <a:t>3 </a:t>
            </a:r>
            <a:r>
              <a:rPr lang="sr-Cyrl-RS" sz="2400" b="1" dirty="0" smtClean="0">
                <a:solidFill>
                  <a:srgbClr val="0066FF"/>
                </a:solidFill>
              </a:rPr>
              <a:t>дана, 24 бода</a:t>
            </a:r>
            <a:endParaRPr lang="en-US" sz="2400" b="1" dirty="0" smtClean="0">
              <a:solidFill>
                <a:srgbClr val="0066FF"/>
              </a:solidFill>
            </a:endParaRPr>
          </a:p>
          <a:p>
            <a:pPr>
              <a:defRPr/>
            </a:pPr>
            <a:endParaRPr lang="sv-SE" sz="2600" b="1" dirty="0">
              <a:cs typeface="+mn-cs"/>
            </a:endParaRPr>
          </a:p>
        </p:txBody>
      </p:sp>
      <p:pic>
        <p:nvPicPr>
          <p:cNvPr id="6" name="Picture 5" descr="C:\Users\Spomenka Ciric-Janko\AppData\Local\Microsoft\Windows\INetCache\Content.Word\Vesn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862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Spomenka Ciric-Janko\Desktop\MoE i MoH komisija prevencija PAS\priprema final\Vesn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2743200" cy="26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 smtClean="0">
                <a:solidFill>
                  <a:srgbClr val="FF0000"/>
                </a:solidFill>
                <a:latin typeface="+mn-lt"/>
              </a:rPr>
              <a:t>ВЕШТИНЕ ЗА АДОЛЕСЦЕНЦИЈУ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-филм-</a:t>
            </a:r>
            <a:endParaRPr lang="en-US" dirty="0"/>
          </a:p>
        </p:txBody>
      </p:sp>
      <p:pic>
        <p:nvPicPr>
          <p:cNvPr id="2050" name="Picture 2" descr="C:\Users\Masa\Desktop\de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7969613" cy="31697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905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https://www.youtube.com/watch?v=2_b631aMQR8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916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sr-Cyrl-RS" sz="2800" dirty="0" smtClean="0">
                <a:solidFill>
                  <a:srgbClr val="FF0000"/>
                </a:solidFill>
                <a:latin typeface="Arial" charset="0"/>
              </a:rPr>
              <a:t>СРЕЋНО У ПРИМЕНИ ПРОГРАМА ПРЕВЕНЦИЈЕ!</a:t>
            </a:r>
          </a:p>
          <a:p>
            <a:pPr algn="ctr" eaLnBrk="1" hangingPunct="1">
              <a:buFontTx/>
              <a:buNone/>
              <a:defRPr/>
            </a:pPr>
            <a:endParaRPr lang="sr-Cyrl-RS" sz="3600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pPr algn="ctr" eaLnBrk="1" hangingPunct="1">
              <a:buFontTx/>
              <a:buNone/>
              <a:defRPr/>
            </a:pPr>
            <a:endParaRPr lang="sr-Cyrl-RS" sz="2800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pPr algn="ctr" eaLnBrk="1" hangingPunct="1">
              <a:buFontTx/>
              <a:buNone/>
              <a:defRPr/>
            </a:pPr>
            <a:endParaRPr lang="sr-Latn-RS" sz="2800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pPr algn="ctr" eaLnBrk="1" hangingPunct="1">
              <a:buFontTx/>
              <a:buNone/>
              <a:defRPr/>
            </a:pPr>
            <a:endParaRPr lang="sr-Latn-RS" sz="2800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pPr algn="ctr" eaLnBrk="1" hangingPunct="1">
              <a:buFontTx/>
              <a:buNone/>
              <a:defRPr/>
            </a:pPr>
            <a:endParaRPr lang="sr-Latn-RS" sz="2800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pPr algn="ctr" eaLnBrk="1" hangingPunct="1">
              <a:buFontTx/>
              <a:buNone/>
              <a:defRPr/>
            </a:pPr>
            <a:endParaRPr lang="sr-Cyrl-RS" sz="2800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pPr algn="ctr" eaLnBrk="1" hangingPunct="1">
              <a:buFontTx/>
              <a:buNone/>
              <a:defRPr/>
            </a:pPr>
            <a:endParaRPr lang="sr-Cyrl-RS" sz="2800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pPr algn="ctr" eaLnBrk="1" hangingPunct="1">
              <a:buFontTx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pPr algn="ctr">
              <a:buNone/>
              <a:defRPr/>
            </a:pPr>
            <a:endParaRPr lang="sr-Cyrl-RS" sz="2800" dirty="0" smtClean="0">
              <a:solidFill>
                <a:srgbClr val="0070C0"/>
              </a:solidFill>
              <a:latin typeface="Arial" charset="0"/>
              <a:hlinkClick r:id="rId3"/>
            </a:endParaRPr>
          </a:p>
          <a:p>
            <a:pPr algn="ctr">
              <a:defRPr/>
            </a:pPr>
            <a:r>
              <a:rPr lang="en-US" sz="2800" b="0" dirty="0" smtClean="0">
                <a:solidFill>
                  <a:srgbClr val="0070C0"/>
                </a:solidFill>
                <a:latin typeface="Arial" charset="0"/>
                <a:hlinkClick r:id="rId2"/>
              </a:rPr>
              <a:t>s</a:t>
            </a:r>
            <a:r>
              <a:rPr lang="sr-Latn-RS" sz="2800" b="0" dirty="0" smtClean="0">
                <a:solidFill>
                  <a:srgbClr val="0070C0"/>
                </a:solidFill>
                <a:latin typeface="Arial" charset="0"/>
                <a:hlinkClick r:id="rId2"/>
              </a:rPr>
              <a:t>pomenkac08</a:t>
            </a:r>
            <a:r>
              <a:rPr lang="en-US" sz="2800" b="0" dirty="0" smtClean="0">
                <a:solidFill>
                  <a:srgbClr val="0070C0"/>
                </a:solidFill>
                <a:latin typeface="Arial" charset="0"/>
                <a:hlinkClick r:id="rId2"/>
              </a:rPr>
              <a:t>@</a:t>
            </a:r>
            <a:r>
              <a:rPr lang="en-US" sz="2800" b="0" dirty="0" err="1" smtClean="0">
                <a:solidFill>
                  <a:srgbClr val="0070C0"/>
                </a:solidFill>
                <a:latin typeface="Arial" charset="0"/>
                <a:hlinkClick r:id="rId2"/>
              </a:rPr>
              <a:t>yahoo.com</a:t>
            </a:r>
            <a:r>
              <a:rPr lang="en-US" sz="2800" b="0" dirty="0" smtClean="0">
                <a:solidFill>
                  <a:srgbClr val="0070C0"/>
                </a:solidFill>
                <a:latin typeface="Arial" charset="0"/>
              </a:rPr>
              <a:t> mob. 0</a:t>
            </a:r>
            <a:r>
              <a:rPr lang="sr-Cyrl-RS" sz="2800" b="0" dirty="0" smtClean="0">
                <a:solidFill>
                  <a:srgbClr val="0070C0"/>
                </a:solidFill>
                <a:latin typeface="Arial" charset="0"/>
              </a:rPr>
              <a:t>69 88 08 507</a:t>
            </a:r>
            <a:endParaRPr lang="en-US" sz="2800" b="0" dirty="0" smtClean="0">
              <a:solidFill>
                <a:srgbClr val="0070C0"/>
              </a:solidFill>
              <a:latin typeface="Arial" charset="0"/>
            </a:endParaRPr>
          </a:p>
          <a:p>
            <a:pPr algn="ctr">
              <a:buNone/>
              <a:defRPr/>
            </a:pPr>
            <a:r>
              <a:rPr lang="en-US" sz="2800" b="0" dirty="0" smtClean="0">
                <a:solidFill>
                  <a:srgbClr val="0070C0"/>
                </a:solidFill>
                <a:latin typeface="Arial" charset="0"/>
                <a:hlinkClick r:id="rId3"/>
              </a:rPr>
              <a:t>vesna.petrovic09@gmail.com</a:t>
            </a:r>
            <a:r>
              <a:rPr lang="en-US" sz="2800" b="0" u="sng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0" dirty="0" smtClean="0">
                <a:solidFill>
                  <a:srgbClr val="0070C0"/>
                </a:solidFill>
                <a:latin typeface="Arial" charset="0"/>
              </a:rPr>
              <a:t>mob. 066 296479</a:t>
            </a:r>
            <a:endParaRPr lang="en-US" sz="2800" b="0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pPr algn="ctr">
              <a:buNone/>
              <a:defRPr/>
            </a:pPr>
            <a:r>
              <a:rPr lang="en-US" sz="2800" b="0" dirty="0" smtClean="0">
                <a:solidFill>
                  <a:srgbClr val="0070C0"/>
                </a:solidFill>
                <a:latin typeface="Arial" charset="0"/>
                <a:hlinkClick r:id="rId4"/>
              </a:rPr>
              <a:t>borislavam51@gmail.com</a:t>
            </a:r>
            <a:r>
              <a:rPr lang="en-US" sz="2800" b="0" dirty="0" smtClean="0">
                <a:solidFill>
                  <a:srgbClr val="0070C0"/>
                </a:solidFill>
                <a:latin typeface="Arial" charset="0"/>
              </a:rPr>
              <a:t>  mob. 064 6445371</a:t>
            </a:r>
            <a:endParaRPr lang="sr-Cyrl-RS" sz="2800" b="0" dirty="0" smtClean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sr-Cyrl-RS" sz="2800" dirty="0" smtClean="0">
                <a:solidFill>
                  <a:srgbClr val="0070C0"/>
                </a:solidFill>
                <a:latin typeface="Arial" charset="0"/>
              </a:rPr>
              <a:t>              </a:t>
            </a:r>
            <a:endParaRPr lang="sv-SE" sz="2800" dirty="0" smtClean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buFontTx/>
              <a:buNone/>
              <a:defRPr/>
            </a:pPr>
            <a:endParaRPr lang="sv-SE" sz="28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Picture 2" descr="C:\Users\Masa\Desktop\tinejdzeri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554" y="1371600"/>
            <a:ext cx="4067646" cy="3193260"/>
          </a:xfrm>
          <a:prstGeom prst="rect">
            <a:avLst/>
          </a:prstGeom>
          <a:noFill/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066800"/>
            <a:ext cx="4280947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8739</TotalTime>
  <Words>367</Words>
  <Application>Microsoft Office PowerPoint</Application>
  <PresentationFormat>On-screen Show (4:3)</PresentationFormat>
  <Paragraphs>82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Регионални центар за професионални развој запослених у образовању Ниш  ВЕШТИНЕ ЗА АДОЛЕСЦЕНЦИЈУ   превенција злоупотребе психоактивних супстанци и ризичног понашања младих  </vt:lpstr>
      <vt:lpstr> Вештине за адолесценцију Међународни програм превенције  </vt:lpstr>
      <vt:lpstr>       ВЕШТИНЕ ЗА АДОЛЕСЦЕНЦИЈУ  Социјално емоционално учење (СЕЛ) </vt:lpstr>
      <vt:lpstr>Slide 4</vt:lpstr>
      <vt:lpstr>       ВЕШТИНЕ ЗА АДОЛЕСЦЕНЦИЈУ – примена програма  </vt:lpstr>
      <vt:lpstr>        РЕЗУЛТАТИ ПРЕ И ПОСТ ТЕСТА   </vt:lpstr>
      <vt:lpstr>Акредитација  ЗУОВ 2018-2021  Регионални центар  за професионални развој запослених у образовању Ниш</vt:lpstr>
      <vt:lpstr>ВЕШТИНЕ ЗА АДОЛЕСЦЕНЦИЈУ -филм-</vt:lpstr>
      <vt:lpstr>Slide 9</vt:lpstr>
    </vt:vector>
  </TitlesOfParts>
  <Company>Teach and Travel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Marianne</dc:creator>
  <cp:lastModifiedBy>petrvesn</cp:lastModifiedBy>
  <cp:revision>706</cp:revision>
  <dcterms:created xsi:type="dcterms:W3CDTF">2008-04-15T08:28:11Z</dcterms:created>
  <dcterms:modified xsi:type="dcterms:W3CDTF">2018-11-05T07:22:40Z</dcterms:modified>
</cp:coreProperties>
</file>